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0" r:id="rId4"/>
    <p:sldId id="269" r:id="rId5"/>
    <p:sldId id="257" r:id="rId6"/>
    <p:sldId id="265" r:id="rId7"/>
    <p:sldId id="258" r:id="rId8"/>
    <p:sldId id="264" r:id="rId9"/>
    <p:sldId id="273" r:id="rId10"/>
    <p:sldId id="259" r:id="rId11"/>
    <p:sldId id="276" r:id="rId12"/>
    <p:sldId id="266" r:id="rId13"/>
    <p:sldId id="272" r:id="rId14"/>
    <p:sldId id="260" r:id="rId15"/>
    <p:sldId id="268" r:id="rId16"/>
    <p:sldId id="267" r:id="rId17"/>
    <p:sldId id="261" r:id="rId18"/>
    <p:sldId id="262" r:id="rId19"/>
    <p:sldId id="275" r:id="rId20"/>
    <p:sldId id="263" r:id="rId2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324"/>
    <a:srgbClr val="89C37F"/>
    <a:srgbClr val="F6853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5"/>
    <p:restoredTop sz="95878"/>
  </p:normalViewPr>
  <p:slideViewPr>
    <p:cSldViewPr snapToGrid="0">
      <p:cViewPr>
        <p:scale>
          <a:sx n="114" d="100"/>
          <a:sy n="114" d="100"/>
        </p:scale>
        <p:origin x="6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KOREA, BEYOND MEETINGS - Official Website of Korea MICE Bureau">
            <a:extLst>
              <a:ext uri="{FF2B5EF4-FFF2-40B4-BE49-F238E27FC236}">
                <a16:creationId xmlns:a16="http://schemas.microsoft.com/office/drawing/2014/main" id="{0DBE422A-D3F1-03CE-15D7-0DAE0C72A90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94"/>
          <a:stretch/>
        </p:blipFill>
        <p:spPr bwMode="auto">
          <a:xfrm>
            <a:off x="0" y="4464227"/>
            <a:ext cx="12192000" cy="239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E0594-4DF1-E857-1467-4ACC3754EEE5}"/>
              </a:ext>
            </a:extLst>
          </p:cNvPr>
          <p:cNvSpPr/>
          <p:nvPr userDrawn="1"/>
        </p:nvSpPr>
        <p:spPr>
          <a:xfrm>
            <a:off x="0" y="0"/>
            <a:ext cx="12192000" cy="44642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98311-153F-B36C-4CE9-F80CF5977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>
                <a:latin typeface="SeoulNamsan EB" panose="02020603020101020101" pitchFamily="18" charset="-127"/>
                <a:ea typeface="SeoulNamsan EB" panose="02020603020101020101" pitchFamily="18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46EFC-4171-D3E1-920F-3CC80194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0" i="0">
                <a:latin typeface="SeoulNamsan M" panose="02020603020101020101" pitchFamily="18" charset="-127"/>
                <a:ea typeface="SeoulNamsan M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D45F0-D210-435D-3BDA-52BE7305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7469-6096-6572-FB1F-DD3A56EFB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8B73D-75D5-7CED-930A-C1971EA9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230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6F48-D10A-DAE2-D3FC-E0924996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80998-4C5F-EF18-7B11-2B94D92C6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95920-3577-D725-C42F-808F51613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8CBF2-12A2-297F-CE87-592AC777F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E4FE-00FE-70E5-803E-E3FD07F8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2493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2AE67-A332-0FB3-F151-56BE57781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CF63BE-412C-734E-5115-04A2E3690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88E8D-2924-97F9-FB05-F39CC4CEE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063CB-3179-1D40-A961-2EEA2D651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F3904-5FC6-280A-9594-C0A89F02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064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220038-88DB-9319-3CD5-333F759E01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773DD-E77C-6826-74F0-E32C6937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oulNamsan B" panose="02020603020101020101" pitchFamily="18" charset="-127"/>
                <a:ea typeface="SeoulNamsan B" panose="02020603020101020101" pitchFamily="18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E4B75-AC98-27E2-A9F0-6D2286A9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233A-2007-1D46-828D-19EF3F65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85D02-9FF9-49E6-FBC7-A338EFC23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22FD7-D7D6-6E90-A08B-8DEB127B3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66AF1A-DA7B-4456-C2E8-CD8F7570FD64}"/>
              </a:ext>
            </a:extLst>
          </p:cNvPr>
          <p:cNvSpPr/>
          <p:nvPr userDrawn="1"/>
        </p:nvSpPr>
        <p:spPr>
          <a:xfrm>
            <a:off x="0" y="0"/>
            <a:ext cx="320633" cy="1690688"/>
          </a:xfrm>
          <a:prstGeom prst="rect">
            <a:avLst/>
          </a:prstGeom>
          <a:solidFill>
            <a:srgbClr val="89C3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296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D519-FFE0-FF35-F74D-D29EECEE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6743A-EB4C-8181-1DBC-69B693384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48CE2-47D6-66A6-4742-775804A0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530E9-7386-A96F-D7BF-4A12FDE73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1B486-1C96-2A68-95C7-8AE9B170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924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BCB3C-9B12-D239-DC39-0B5175C9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36CA6-810E-36CB-3CDF-C504C78D4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3CE4C-1617-9981-D61B-488468E6F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5C133-1A57-1DED-22F6-83381E7F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74DF8-8400-6F14-3ED9-09949A2A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99821-4CDC-7370-AD17-732070E5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6642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B08D-E35B-80ED-D9F0-65116100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490F3-4B5B-0706-7847-142591E90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9A422-3F0B-7964-FFA3-620ADF0DE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44249-FE53-3256-E049-C605B3BCA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6104D-EF0E-5DDF-D390-E77D34AC0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C650CD-BB8D-A374-5885-BC35EC44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89FA9F-0CE2-5639-114D-70F85AE7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50503-3476-3CEA-B0D7-22324669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092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B3D9-5AE2-91B1-9CE5-B667C76F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C906D-3D6F-24AF-0239-0AAB65B06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B296C-72DB-F074-A437-C8B15BA7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D1AD4-8C86-D7F2-341C-FE8DB835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394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7DD05-4E4C-A9F9-85AE-9EA522935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1F52A-5746-ED09-E85A-BA318DEF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DEDA-387C-C45A-F8A1-7558F344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961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AA3-2CB8-215A-B171-7396C26F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27FA1-BBDC-99D1-B9D8-63AAFC41A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84AB2-B838-28EB-31CF-B707512E1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11C5C-A351-EF31-B5F0-5CE7BE627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6C736-060D-1ABF-884D-72337A31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3337-20EE-4134-53D1-636AF20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417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66AB-68A8-5CEF-B49B-2444E081C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CD707-6432-3C03-42A3-FDDF88B97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5F7C2-FE48-3D41-19F1-C61E4A10D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32C29-1C51-65EB-3723-1F1EB2E1C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8DBFC-C449-8195-FDB6-D4911E54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59769-E78F-2ABA-6CE4-D3D398A2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732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646D4-479C-A7F8-2DBD-60059D663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A2598-4854-0CFF-4C7C-D76EB8591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CCA6-F6B4-F8EF-B493-5DCE35295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6A71-6225-1145-B1AA-6183068DFD8B}" type="datetimeFigureOut">
              <a:rPr lang="en-KR" smtClean="0"/>
              <a:t>12/12/23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76BB3-AC4B-4CAB-04F1-72DEDD075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6A139-943C-DED2-F336-9124661F2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5634E-6743-3143-8367-460C890F61F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810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4CA-D6FB-3DC2-767A-B0CCCEF71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4231"/>
            <a:ext cx="9144000" cy="2387600"/>
          </a:xfrm>
        </p:spPr>
        <p:txBody>
          <a:bodyPr>
            <a:normAutofit/>
          </a:bodyPr>
          <a:lstStyle/>
          <a:p>
            <a:pPr algn="l"/>
            <a:br>
              <a:rPr lang="en-KR" b="1" dirty="0">
                <a:latin typeface="SeoulNamsan EB" panose="02020603020101020101" pitchFamily="18" charset="-127"/>
                <a:ea typeface="SeoulNamsan EB" panose="02020603020101020101" pitchFamily="18" charset="-127"/>
              </a:rPr>
            </a:br>
            <a:r>
              <a:rPr lang="en-KR" sz="2200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CSE4103-01</a:t>
            </a:r>
            <a:br>
              <a:rPr lang="en-KR" b="1" dirty="0">
                <a:latin typeface="SeoulNamsan EB" panose="02020603020101020101" pitchFamily="18" charset="-127"/>
                <a:ea typeface="SeoulNamsan EB" panose="02020603020101020101" pitchFamily="18" charset="-127"/>
              </a:rPr>
            </a:br>
            <a:r>
              <a:rPr lang="en-KR" b="1" dirty="0">
                <a:latin typeface="SeoulNamsan EB" panose="02020603020101020101" pitchFamily="18" charset="-127"/>
                <a:ea typeface="SeoulNamsan EB" panose="02020603020101020101" pitchFamily="18" charset="-127"/>
              </a:rPr>
              <a:t>LiveTVCommerce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B1FBC-8B4B-E4F8-1155-B5F986838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3906"/>
            <a:ext cx="9144000" cy="1655762"/>
          </a:xfrm>
        </p:spPr>
        <p:txBody>
          <a:bodyPr/>
          <a:lstStyle/>
          <a:p>
            <a:pPr algn="l"/>
            <a:r>
              <a:rPr lang="en-US" altLang="ko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8</a:t>
            </a:r>
            <a:r>
              <a:rPr lang="ko-KR" altLang="en-US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조 </a:t>
            </a:r>
            <a:r>
              <a:rPr lang="en-US" altLang="ko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–</a:t>
            </a:r>
            <a:r>
              <a:rPr lang="ko-KR" altLang="en-US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 </a:t>
            </a:r>
            <a:r>
              <a:rPr lang="ko-KR" altLang="en-US" dirty="0" err="1">
                <a:latin typeface="SeoulNamsan M" panose="02020603020101020101" pitchFamily="18" charset="-127"/>
                <a:ea typeface="SeoulNamsan M" panose="02020603020101020101" pitchFamily="18" charset="-127"/>
              </a:rPr>
              <a:t>최건</a:t>
            </a:r>
            <a:r>
              <a:rPr lang="en-US" altLang="ko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,</a:t>
            </a:r>
            <a:r>
              <a:rPr lang="ko-KR" altLang="en-US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 김동민</a:t>
            </a:r>
            <a:r>
              <a:rPr lang="en-US" altLang="ko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,</a:t>
            </a:r>
            <a:r>
              <a:rPr lang="ko-KR" altLang="en-US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 유수민</a:t>
            </a:r>
            <a:endParaRPr lang="en-KR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20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EE55-EC9E-4EED-5C89-B2845D11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아키텍처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AF1B9A-EF79-5130-4432-0CEA0768C0D9}"/>
              </a:ext>
            </a:extLst>
          </p:cNvPr>
          <p:cNvSpPr/>
          <p:nvPr/>
        </p:nvSpPr>
        <p:spPr>
          <a:xfrm>
            <a:off x="4608117" y="2576713"/>
            <a:ext cx="1137197" cy="952205"/>
          </a:xfrm>
          <a:prstGeom prst="rect">
            <a:avLst/>
          </a:prstGeom>
          <a:noFill/>
          <a:ln w="19050">
            <a:solidFill>
              <a:srgbClr val="F685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146" name="Picture 2" descr="aws ec2&quot; Icon - Download for free – Iconduck">
            <a:extLst>
              <a:ext uri="{FF2B5EF4-FFF2-40B4-BE49-F238E27FC236}">
                <a16:creationId xmlns:a16="http://schemas.microsoft.com/office/drawing/2014/main" id="{0EC3D776-8F95-BF22-18D8-A18CED0C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86" y="2236195"/>
            <a:ext cx="564062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ginx · GitHub">
            <a:extLst>
              <a:ext uri="{FF2B5EF4-FFF2-40B4-BE49-F238E27FC236}">
                <a16:creationId xmlns:a16="http://schemas.microsoft.com/office/drawing/2014/main" id="{73B35139-92A6-5EC3-76B8-1D7892F6F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6092" r="25444" b="37912"/>
          <a:stretch/>
        </p:blipFill>
        <p:spPr bwMode="auto">
          <a:xfrm>
            <a:off x="4903210" y="2746972"/>
            <a:ext cx="537937" cy="61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at is Node.js?. My first introduction to JavaScript was… | by Uriel  Rodriguez | Medium">
            <a:extLst>
              <a:ext uri="{FF2B5EF4-FFF2-40B4-BE49-F238E27FC236}">
                <a16:creationId xmlns:a16="http://schemas.microsoft.com/office/drawing/2014/main" id="{E78F3742-51C2-AE39-398B-995CAA51F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22" y="2746326"/>
            <a:ext cx="611686" cy="61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dis logo and symbol, meaning, history, PNG">
            <a:extLst>
              <a:ext uri="{FF2B5EF4-FFF2-40B4-BE49-F238E27FC236}">
                <a16:creationId xmlns:a16="http://schemas.microsoft.com/office/drawing/2014/main" id="{3A6146F2-0C76-365A-1A60-549412FF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28224" r="61594" b="21869"/>
          <a:stretch/>
        </p:blipFill>
        <p:spPr bwMode="auto">
          <a:xfrm>
            <a:off x="7330634" y="5272740"/>
            <a:ext cx="588823" cy="51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A23AD3-1780-5A0B-FA2C-B3E040B4DBA3}"/>
              </a:ext>
            </a:extLst>
          </p:cNvPr>
          <p:cNvSpPr/>
          <p:nvPr/>
        </p:nvSpPr>
        <p:spPr>
          <a:xfrm>
            <a:off x="7048603" y="2576713"/>
            <a:ext cx="1137197" cy="952205"/>
          </a:xfrm>
          <a:prstGeom prst="rect">
            <a:avLst/>
          </a:prstGeom>
          <a:noFill/>
          <a:ln w="19050">
            <a:solidFill>
              <a:srgbClr val="F685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2" descr="aws ec2&quot; Icon - Download for free – Iconduck">
            <a:extLst>
              <a:ext uri="{FF2B5EF4-FFF2-40B4-BE49-F238E27FC236}">
                <a16:creationId xmlns:a16="http://schemas.microsoft.com/office/drawing/2014/main" id="{DD359BD5-CFD8-2E64-DC89-F8B27F6DD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72" y="2236195"/>
            <a:ext cx="564062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3CA45E-AC84-2572-FE0B-A774787E1B92}"/>
              </a:ext>
            </a:extLst>
          </p:cNvPr>
          <p:cNvSpPr/>
          <p:nvPr/>
        </p:nvSpPr>
        <p:spPr>
          <a:xfrm>
            <a:off x="7048603" y="5053829"/>
            <a:ext cx="1137197" cy="952205"/>
          </a:xfrm>
          <a:prstGeom prst="rect">
            <a:avLst/>
          </a:prstGeom>
          <a:noFill/>
          <a:ln w="19050">
            <a:solidFill>
              <a:srgbClr val="F685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Picture 2" descr="aws ec2&quot; Icon - Download for free – Iconduck">
            <a:extLst>
              <a:ext uri="{FF2B5EF4-FFF2-40B4-BE49-F238E27FC236}">
                <a16:creationId xmlns:a16="http://schemas.microsoft.com/office/drawing/2014/main" id="{822E0955-F3D5-0DA2-F0F6-D014FE460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72" y="4713311"/>
            <a:ext cx="564062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WordPress Amazon S3 Storage Plugin for Download Manager">
            <a:extLst>
              <a:ext uri="{FF2B5EF4-FFF2-40B4-BE49-F238E27FC236}">
                <a16:creationId xmlns:a16="http://schemas.microsoft.com/office/drawing/2014/main" id="{CFA8D086-BC1E-46EA-69CA-4E9042DAE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3" t="23399" r="40823" b="23620"/>
          <a:stretch/>
        </p:blipFill>
        <p:spPr bwMode="auto">
          <a:xfrm>
            <a:off x="9491005" y="2676642"/>
            <a:ext cx="629007" cy="7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aws rds&quot; Icon - Download for free – Iconduck">
            <a:extLst>
              <a:ext uri="{FF2B5EF4-FFF2-40B4-BE49-F238E27FC236}">
                <a16:creationId xmlns:a16="http://schemas.microsoft.com/office/drawing/2014/main" id="{E0FA33A0-3A8B-7DC2-ED05-840A07FFF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089" y="5188442"/>
            <a:ext cx="604837" cy="6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stgreSQL - Wikipedia">
            <a:extLst>
              <a:ext uri="{FF2B5EF4-FFF2-40B4-BE49-F238E27FC236}">
                <a16:creationId xmlns:a16="http://schemas.microsoft.com/office/drawing/2014/main" id="{6164E52C-0362-D316-ADEE-2C78CC3A2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331" y="5648626"/>
            <a:ext cx="429361" cy="4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loudflare | Sumo Logic Docs">
            <a:extLst>
              <a:ext uri="{FF2B5EF4-FFF2-40B4-BE49-F238E27FC236}">
                <a16:creationId xmlns:a16="http://schemas.microsoft.com/office/drawing/2014/main" id="{D3C83E92-24D5-A137-ADA1-8101B713D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4" b="28478"/>
          <a:stretch/>
        </p:blipFill>
        <p:spPr bwMode="auto">
          <a:xfrm>
            <a:off x="1781403" y="2853837"/>
            <a:ext cx="758041" cy="39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EEC4D9-6AC6-9807-1DAE-A5CB35E01B08}"/>
              </a:ext>
            </a:extLst>
          </p:cNvPr>
          <p:cNvSpPr/>
          <p:nvPr/>
        </p:nvSpPr>
        <p:spPr>
          <a:xfrm>
            <a:off x="3521675" y="1769868"/>
            <a:ext cx="7330897" cy="4817665"/>
          </a:xfrm>
          <a:prstGeom prst="rect">
            <a:avLst/>
          </a:prstGeom>
          <a:noFill/>
          <a:ln w="19050">
            <a:solidFill>
              <a:srgbClr val="F685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162" name="Picture 18" descr="Navigating the Virtual Realm: A Comprehensive Guide to Amazon VPC | by  Ismail LAMAAKAL | Dec, 2023 | Medium">
            <a:extLst>
              <a:ext uri="{FF2B5EF4-FFF2-40B4-BE49-F238E27FC236}">
                <a16:creationId xmlns:a16="http://schemas.microsoft.com/office/drawing/2014/main" id="{78BF2980-8A84-4DF8-BB22-861F60D55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498" y="1482928"/>
            <a:ext cx="672993" cy="4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EA5113-1650-7055-5C8F-E049738AF369}"/>
              </a:ext>
            </a:extLst>
          </p:cNvPr>
          <p:cNvCxnSpPr>
            <a:endCxn id="6160" idx="1"/>
          </p:cNvCxnSpPr>
          <p:nvPr/>
        </p:nvCxnSpPr>
        <p:spPr>
          <a:xfrm flipV="1">
            <a:off x="838200" y="3052169"/>
            <a:ext cx="943203" cy="5284"/>
          </a:xfrm>
          <a:prstGeom prst="straightConnector1">
            <a:avLst/>
          </a:prstGeom>
          <a:ln w="19050">
            <a:solidFill>
              <a:srgbClr val="34832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3B7E4-4546-0C78-3476-DC8EF163548E}"/>
              </a:ext>
            </a:extLst>
          </p:cNvPr>
          <p:cNvCxnSpPr>
            <a:cxnSpLocks/>
            <a:stCxn id="6160" idx="3"/>
            <a:endCxn id="6148" idx="1"/>
          </p:cNvCxnSpPr>
          <p:nvPr/>
        </p:nvCxnSpPr>
        <p:spPr>
          <a:xfrm>
            <a:off x="2539444" y="3052169"/>
            <a:ext cx="2363766" cy="646"/>
          </a:xfrm>
          <a:prstGeom prst="straightConnector1">
            <a:avLst/>
          </a:prstGeom>
          <a:ln w="19050">
            <a:solidFill>
              <a:srgbClr val="34832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CD1850-4038-E0C6-736C-059BBDF2BC26}"/>
              </a:ext>
            </a:extLst>
          </p:cNvPr>
          <p:cNvCxnSpPr>
            <a:cxnSpLocks/>
            <a:stCxn id="6148" idx="3"/>
            <a:endCxn id="6152" idx="1"/>
          </p:cNvCxnSpPr>
          <p:nvPr/>
        </p:nvCxnSpPr>
        <p:spPr>
          <a:xfrm flipV="1">
            <a:off x="5441147" y="3052169"/>
            <a:ext cx="1865675" cy="646"/>
          </a:xfrm>
          <a:prstGeom prst="straightConnector1">
            <a:avLst/>
          </a:prstGeom>
          <a:ln w="19050">
            <a:solidFill>
              <a:srgbClr val="34832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EA7B5-7D2A-5635-AA2A-A3B4D76B349F}"/>
              </a:ext>
            </a:extLst>
          </p:cNvPr>
          <p:cNvCxnSpPr>
            <a:cxnSpLocks/>
            <a:stCxn id="6152" idx="3"/>
            <a:endCxn id="6156" idx="1"/>
          </p:cNvCxnSpPr>
          <p:nvPr/>
        </p:nvCxnSpPr>
        <p:spPr>
          <a:xfrm>
            <a:off x="7918508" y="3052169"/>
            <a:ext cx="1572497" cy="0"/>
          </a:xfrm>
          <a:prstGeom prst="straightConnector1">
            <a:avLst/>
          </a:prstGeom>
          <a:ln w="19050">
            <a:solidFill>
              <a:srgbClr val="34832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14FAA9-BFD2-B921-94FD-011D0093FA4E}"/>
              </a:ext>
            </a:extLst>
          </p:cNvPr>
          <p:cNvCxnSpPr>
            <a:cxnSpLocks/>
            <a:stCxn id="6152" idx="2"/>
            <a:endCxn id="6154" idx="0"/>
          </p:cNvCxnSpPr>
          <p:nvPr/>
        </p:nvCxnSpPr>
        <p:spPr>
          <a:xfrm>
            <a:off x="7612665" y="3358012"/>
            <a:ext cx="12381" cy="1914728"/>
          </a:xfrm>
          <a:prstGeom prst="straightConnector1">
            <a:avLst/>
          </a:prstGeom>
          <a:ln w="19050">
            <a:solidFill>
              <a:srgbClr val="34832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739E0E-4422-6C32-29E9-4CEF6B6A7330}"/>
              </a:ext>
            </a:extLst>
          </p:cNvPr>
          <p:cNvCxnSpPr>
            <a:cxnSpLocks/>
            <a:stCxn id="6152" idx="3"/>
            <a:endCxn id="6158" idx="0"/>
          </p:cNvCxnSpPr>
          <p:nvPr/>
        </p:nvCxnSpPr>
        <p:spPr>
          <a:xfrm>
            <a:off x="7918508" y="3052169"/>
            <a:ext cx="1887000" cy="2136273"/>
          </a:xfrm>
          <a:prstGeom prst="straightConnector1">
            <a:avLst/>
          </a:prstGeom>
          <a:ln w="19050">
            <a:solidFill>
              <a:srgbClr val="34832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Client - Free people icons">
            <a:extLst>
              <a:ext uri="{FF2B5EF4-FFF2-40B4-BE49-F238E27FC236}">
                <a16:creationId xmlns:a16="http://schemas.microsoft.com/office/drawing/2014/main" id="{DC0F5EB5-CD35-72BB-A733-96123DC04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25"/>
          <a:stretch/>
        </p:blipFill>
        <p:spPr bwMode="auto">
          <a:xfrm>
            <a:off x="323390" y="2873491"/>
            <a:ext cx="509236" cy="3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2228A1-53DD-9B01-BA83-E6D7EE27385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832626" y="3052169"/>
            <a:ext cx="1323297" cy="611686"/>
          </a:xfrm>
          <a:prstGeom prst="straightConnector1">
            <a:avLst/>
          </a:prstGeom>
          <a:ln w="19050">
            <a:solidFill>
              <a:srgbClr val="348324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71B692-D7F7-70D0-6AD9-A418202549D3}"/>
              </a:ext>
            </a:extLst>
          </p:cNvPr>
          <p:cNvCxnSpPr>
            <a:cxnSpLocks/>
            <a:endCxn id="6148" idx="1"/>
          </p:cNvCxnSpPr>
          <p:nvPr/>
        </p:nvCxnSpPr>
        <p:spPr>
          <a:xfrm flipV="1">
            <a:off x="2160423" y="3052815"/>
            <a:ext cx="2742787" cy="611040"/>
          </a:xfrm>
          <a:prstGeom prst="straightConnector1">
            <a:avLst/>
          </a:prstGeom>
          <a:ln w="19050">
            <a:solidFill>
              <a:srgbClr val="348324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8EE1675-C39D-A665-E90C-CFEAC9504109}"/>
              </a:ext>
            </a:extLst>
          </p:cNvPr>
          <p:cNvSpPr/>
          <p:nvPr/>
        </p:nvSpPr>
        <p:spPr>
          <a:xfrm>
            <a:off x="838201" y="4532802"/>
            <a:ext cx="2401444" cy="2054730"/>
          </a:xfrm>
          <a:prstGeom prst="rect">
            <a:avLst/>
          </a:prstGeom>
          <a:noFill/>
          <a:ln w="19050">
            <a:solidFill>
              <a:srgbClr val="F685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7" name="Picture 8" descr="What is Node.js?. My first introduction to JavaScript was… | by Uriel  Rodriguez | Medium">
            <a:extLst>
              <a:ext uri="{FF2B5EF4-FFF2-40B4-BE49-F238E27FC236}">
                <a16:creationId xmlns:a16="http://schemas.microsoft.com/office/drawing/2014/main" id="{8D34A836-BB89-121F-A2B6-354E112A5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36" y="5519420"/>
            <a:ext cx="611686" cy="61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0689FA2-9083-29A0-3208-266CF231765D}"/>
              </a:ext>
            </a:extLst>
          </p:cNvPr>
          <p:cNvSpPr/>
          <p:nvPr/>
        </p:nvSpPr>
        <p:spPr>
          <a:xfrm>
            <a:off x="1506217" y="5349807"/>
            <a:ext cx="1137197" cy="952205"/>
          </a:xfrm>
          <a:prstGeom prst="rect">
            <a:avLst/>
          </a:prstGeom>
          <a:noFill/>
          <a:ln w="19050">
            <a:solidFill>
              <a:srgbClr val="F685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9" name="Picture 2" descr="aws ec2&quot; Icon - Download for free – Iconduck">
            <a:extLst>
              <a:ext uri="{FF2B5EF4-FFF2-40B4-BE49-F238E27FC236}">
                <a16:creationId xmlns:a16="http://schemas.microsoft.com/office/drawing/2014/main" id="{3BB6CA9C-95C4-B7E0-615C-CFC13B4B2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86" y="5009289"/>
            <a:ext cx="564062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8" descr="Navigating the Virtual Realm: A Comprehensive Guide to Amazon VPC | by  Ismail LAMAAKAL | Dec, 2023 | Medium">
            <a:extLst>
              <a:ext uri="{FF2B5EF4-FFF2-40B4-BE49-F238E27FC236}">
                <a16:creationId xmlns:a16="http://schemas.microsoft.com/office/drawing/2014/main" id="{2559C399-46D4-B828-3C7B-F225104E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29" y="4304202"/>
            <a:ext cx="672993" cy="4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69B535-AA17-070F-219A-90824DC86353}"/>
              </a:ext>
            </a:extLst>
          </p:cNvPr>
          <p:cNvCxnSpPr>
            <a:cxnSpLocks/>
            <a:stCxn id="6152" idx="2"/>
            <a:endCxn id="47" idx="3"/>
          </p:cNvCxnSpPr>
          <p:nvPr/>
        </p:nvCxnSpPr>
        <p:spPr>
          <a:xfrm flipH="1">
            <a:off x="2376122" y="3358012"/>
            <a:ext cx="5236543" cy="2467251"/>
          </a:xfrm>
          <a:prstGeom prst="straightConnector1">
            <a:avLst/>
          </a:prstGeom>
          <a:ln w="19050">
            <a:solidFill>
              <a:srgbClr val="34832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24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1326-7461-1A81-A444-88A09057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프론트엔드</a:t>
            </a:r>
            <a:r>
              <a:rPr lang="ko-KR" altLang="en-US" dirty="0"/>
              <a:t> 아키텍처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5A1D-37F5-47B5-FC66-78159D872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16386" name="Picture 2" descr="Component icon - Free download on Iconfinder">
            <a:extLst>
              <a:ext uri="{FF2B5EF4-FFF2-40B4-BE49-F238E27FC236}">
                <a16:creationId xmlns:a16="http://schemas.microsoft.com/office/drawing/2014/main" id="{7B749E41-3D41-5A04-7ACB-E1200399D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5" y="3280315"/>
            <a:ext cx="1046976" cy="104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C9821C-E1F7-B143-B955-20E87E7B0FA3}"/>
              </a:ext>
            </a:extLst>
          </p:cNvPr>
          <p:cNvSpPr txBox="1"/>
          <p:nvPr/>
        </p:nvSpPr>
        <p:spPr>
          <a:xfrm>
            <a:off x="256161" y="4462228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components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25469-11D5-4CDE-E275-0E564191A9E4}"/>
              </a:ext>
            </a:extLst>
          </p:cNvPr>
          <p:cNvSpPr txBox="1"/>
          <p:nvPr/>
        </p:nvSpPr>
        <p:spPr>
          <a:xfrm>
            <a:off x="2106322" y="4454301"/>
            <a:ext cx="12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constants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12C20-566A-3996-CCF4-91CF3FDBD4E7}"/>
              </a:ext>
            </a:extLst>
          </p:cNvPr>
          <p:cNvSpPr txBox="1"/>
          <p:nvPr/>
        </p:nvSpPr>
        <p:spPr>
          <a:xfrm>
            <a:off x="7472182" y="44543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hooks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A109F-023C-05F8-B550-B913C87E3E04}"/>
              </a:ext>
            </a:extLst>
          </p:cNvPr>
          <p:cNvSpPr txBox="1"/>
          <p:nvPr/>
        </p:nvSpPr>
        <p:spPr>
          <a:xfrm>
            <a:off x="5887057" y="446222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libs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990D7-104F-0871-792B-EC4D07BF3BA9}"/>
              </a:ext>
            </a:extLst>
          </p:cNvPr>
          <p:cNvSpPr txBox="1"/>
          <p:nvPr/>
        </p:nvSpPr>
        <p:spPr>
          <a:xfrm>
            <a:off x="9077398" y="4454301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services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9A7A7-4718-D491-E577-6BD96593E403}"/>
              </a:ext>
            </a:extLst>
          </p:cNvPr>
          <p:cNvSpPr txBox="1"/>
          <p:nvPr/>
        </p:nvSpPr>
        <p:spPr>
          <a:xfrm>
            <a:off x="4067092" y="445430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store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9D0C26-658F-FCE7-7EFA-0A50BC8A2E60}"/>
              </a:ext>
            </a:extLst>
          </p:cNvPr>
          <p:cNvSpPr txBox="1"/>
          <p:nvPr/>
        </p:nvSpPr>
        <p:spPr>
          <a:xfrm>
            <a:off x="10946021" y="445430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views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pic>
        <p:nvPicPr>
          <p:cNvPr id="11" name="Picture 2" descr="Component icon - Free download on Iconfinder">
            <a:extLst>
              <a:ext uri="{FF2B5EF4-FFF2-40B4-BE49-F238E27FC236}">
                <a16:creationId xmlns:a16="http://schemas.microsoft.com/office/drawing/2014/main" id="{8884B126-07C1-E139-513B-BBDE6E079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29" y="3280315"/>
            <a:ext cx="1046976" cy="104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omponent icon - Free download on Iconfinder">
            <a:extLst>
              <a:ext uri="{FF2B5EF4-FFF2-40B4-BE49-F238E27FC236}">
                <a16:creationId xmlns:a16="http://schemas.microsoft.com/office/drawing/2014/main" id="{A0DD110A-088B-C1DF-8943-CFD775D9B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043" y="3280315"/>
            <a:ext cx="1046976" cy="104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omponent icon - Free download on Iconfinder">
            <a:extLst>
              <a:ext uri="{FF2B5EF4-FFF2-40B4-BE49-F238E27FC236}">
                <a16:creationId xmlns:a16="http://schemas.microsoft.com/office/drawing/2014/main" id="{17817A3B-E336-CEB6-F1DC-A2FBD454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28" y="3280315"/>
            <a:ext cx="1046976" cy="104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mponent icon - Free download on Iconfinder">
            <a:extLst>
              <a:ext uri="{FF2B5EF4-FFF2-40B4-BE49-F238E27FC236}">
                <a16:creationId xmlns:a16="http://schemas.microsoft.com/office/drawing/2014/main" id="{53A360B3-EF27-3653-F016-F2516EA6C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613" y="3280315"/>
            <a:ext cx="1046976" cy="104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mponent icon - Free download on Iconfinder">
            <a:extLst>
              <a:ext uri="{FF2B5EF4-FFF2-40B4-BE49-F238E27FC236}">
                <a16:creationId xmlns:a16="http://schemas.microsoft.com/office/drawing/2014/main" id="{951B93C5-5D86-1D6D-8C8E-A29290630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98" y="3280315"/>
            <a:ext cx="1046976" cy="104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mponent icon - Free download on Iconfinder">
            <a:extLst>
              <a:ext uri="{FF2B5EF4-FFF2-40B4-BE49-F238E27FC236}">
                <a16:creationId xmlns:a16="http://schemas.microsoft.com/office/drawing/2014/main" id="{0A489E94-D521-F73E-C38C-D78D1002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796" y="3280315"/>
            <a:ext cx="1046976" cy="104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7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D8FE-D6ED-A819-DA19-C989C510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프론트엔드</a:t>
            </a:r>
            <a:r>
              <a:rPr lang="ko-KR" altLang="en-US" dirty="0"/>
              <a:t> 기반 최적화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802E1-5CB8-69A7-D226-54C55F681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96D03-43D9-D214-57CC-353948AA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10" y="2787923"/>
            <a:ext cx="7772400" cy="3044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A838D3-2345-59F0-A50B-DE5302FC4D0D}"/>
              </a:ext>
            </a:extLst>
          </p:cNvPr>
          <p:cNvSpPr txBox="1"/>
          <p:nvPr/>
        </p:nvSpPr>
        <p:spPr>
          <a:xfrm>
            <a:off x="1951917" y="2074124"/>
            <a:ext cx="4144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State</a:t>
            </a:r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기반의 </a:t>
            </a:r>
            <a:r>
              <a:rPr 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Router</a:t>
            </a:r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구현</a:t>
            </a:r>
            <a:endParaRPr lang="en-US" altLang="ko-KR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en-US" dirty="0" err="1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useMemo</a:t>
            </a:r>
            <a:r>
              <a:rPr 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 Hook</a:t>
            </a:r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을 사용하여</a:t>
            </a:r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성능 최적화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0306B-7D68-430C-926D-61A9BE660703}"/>
              </a:ext>
            </a:extLst>
          </p:cNvPr>
          <p:cNvSpPr txBox="1"/>
          <p:nvPr/>
        </p:nvSpPr>
        <p:spPr>
          <a:xfrm>
            <a:off x="5920121" y="2006656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useCallback</a:t>
            </a:r>
            <a:r>
              <a:rPr 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 Hook</a:t>
            </a:r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을 적절히 사용하여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메모이제이션</a:t>
            </a:r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다양한 영상 </a:t>
            </a:r>
            <a:r>
              <a:rPr 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Play </a:t>
            </a:r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화면에 대한 최적화 적용</a:t>
            </a:r>
          </a:p>
        </p:txBody>
      </p:sp>
    </p:spTree>
    <p:extLst>
      <p:ext uri="{BB962C8B-B14F-4D97-AF65-F5344CB8AC3E}">
        <p14:creationId xmlns:p14="http://schemas.microsoft.com/office/powerpoint/2010/main" val="354627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ABCBA-EC2C-ACC0-B94B-6452BDBB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ko-KR" altLang="en-US" dirty="0"/>
              <a:t>구성</a:t>
            </a:r>
            <a:endParaRPr lang="en-KR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9E0C74-A69B-D9AE-84DE-DA52CEE18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2639665"/>
            <a:ext cx="5400000" cy="322539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22D42A-9AB5-2231-85A4-8A782899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9665"/>
            <a:ext cx="5400000" cy="32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4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DB4E-0CEA-9446-F762-391D011C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스트리밍과 </a:t>
            </a:r>
            <a:r>
              <a:rPr lang="en-US" altLang="ko-KR"/>
              <a:t>m3u8</a:t>
            </a:r>
            <a:endParaRPr lang="en-KR" dirty="0"/>
          </a:p>
        </p:txBody>
      </p:sp>
      <p:pic>
        <p:nvPicPr>
          <p:cNvPr id="5" name="Content Placeholder 4" descr="A collage of images of a person holding a backpack&#10;&#10;Description automatically generated">
            <a:extLst>
              <a:ext uri="{FF2B5EF4-FFF2-40B4-BE49-F238E27FC236}">
                <a16:creationId xmlns:a16="http://schemas.microsoft.com/office/drawing/2014/main" id="{E4709DA9-BF0F-4DF0-8596-19D2B251B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853"/>
          <a:stretch/>
        </p:blipFill>
        <p:spPr>
          <a:xfrm>
            <a:off x="4003287" y="2495400"/>
            <a:ext cx="7011639" cy="2908300"/>
          </a:xfrm>
        </p:spPr>
      </p:pic>
      <p:pic>
        <p:nvPicPr>
          <p:cNvPr id="6" name="Content Placeholder 4" descr="A collage of images of a person holding a backpack&#10;&#10;Description automatically generated">
            <a:extLst>
              <a:ext uri="{FF2B5EF4-FFF2-40B4-BE49-F238E27FC236}">
                <a16:creationId xmlns:a16="http://schemas.microsoft.com/office/drawing/2014/main" id="{F78EB8FE-009D-D2F9-D910-89BAF45F0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3368" b="49804"/>
          <a:stretch/>
        </p:blipFill>
        <p:spPr>
          <a:xfrm>
            <a:off x="1199376" y="3422040"/>
            <a:ext cx="1402576" cy="14598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B05D29-5BD0-6F05-82F3-C4D09DCD75CD}"/>
              </a:ext>
            </a:extLst>
          </p:cNvPr>
          <p:cNvCxnSpPr>
            <a:cxnSpLocks/>
          </p:cNvCxnSpPr>
          <p:nvPr/>
        </p:nvCxnSpPr>
        <p:spPr>
          <a:xfrm>
            <a:off x="2359416" y="3949550"/>
            <a:ext cx="1543511" cy="0"/>
          </a:xfrm>
          <a:prstGeom prst="straightConnector1">
            <a:avLst/>
          </a:prstGeom>
          <a:ln w="19050">
            <a:solidFill>
              <a:srgbClr val="348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24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EE93-960D-8FD1-8AA7-A99F5938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streaming </a:t>
            </a:r>
            <a:r>
              <a:rPr lang="ko-KR" altLang="en-US" dirty="0"/>
              <a:t>관련 고려사항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CB16-437C-1FE9-C011-A86B20006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12290" name="Picture 2" descr="The dangers behind image resizing">
            <a:extLst>
              <a:ext uri="{FF2B5EF4-FFF2-40B4-BE49-F238E27FC236}">
                <a16:creationId xmlns:a16="http://schemas.microsoft.com/office/drawing/2014/main" id="{278B192F-C0C2-8AB7-98BA-BC68F46A3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67" y="2135816"/>
            <a:ext cx="6137933" cy="373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E14D430-B800-E37E-527B-984BCFA21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t="4930" r="3560" b="3761"/>
          <a:stretch/>
        </p:blipFill>
        <p:spPr bwMode="auto">
          <a:xfrm>
            <a:off x="838200" y="2607196"/>
            <a:ext cx="3769113" cy="278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40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6509-3EC6-33A3-1B9D-4298DD449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최소 비용</a:t>
            </a:r>
            <a:r>
              <a:rPr lang="en-US" altLang="ko-KR" dirty="0"/>
              <a:t>:</a:t>
            </a:r>
            <a:r>
              <a:rPr lang="ko-KR" altLang="en-US" dirty="0"/>
              <a:t> 다양한 </a:t>
            </a:r>
            <a:r>
              <a:rPr lang="ko-KR" altLang="en-US" dirty="0" err="1"/>
              <a:t>스트리머</a:t>
            </a:r>
            <a:r>
              <a:rPr lang="ko-KR" altLang="en-US" dirty="0"/>
              <a:t> 이용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27953-96C8-3A46-371B-9C8D319A1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11266" name="Picture 2" descr="Company - Free architecture and city icons">
            <a:extLst>
              <a:ext uri="{FF2B5EF4-FFF2-40B4-BE49-F238E27FC236}">
                <a16:creationId xmlns:a16="http://schemas.microsoft.com/office/drawing/2014/main" id="{E4E12BD5-C4DF-52B8-46E2-EF7C7D827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2" t="17494" r="16959" b="17493"/>
          <a:stretch/>
        </p:blipFill>
        <p:spPr bwMode="auto">
          <a:xfrm>
            <a:off x="9288967" y="2146610"/>
            <a:ext cx="1315844" cy="128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E1FC30-C83B-0E28-83B2-578B58728371}"/>
              </a:ext>
            </a:extLst>
          </p:cNvPr>
          <p:cNvSpPr txBox="1"/>
          <p:nvPr/>
        </p:nvSpPr>
        <p:spPr>
          <a:xfrm>
            <a:off x="9547580" y="342900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회사 </a:t>
            </a:r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1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pic>
        <p:nvPicPr>
          <p:cNvPr id="5" name="Picture 2" descr="Company - Free architecture and city icons">
            <a:extLst>
              <a:ext uri="{FF2B5EF4-FFF2-40B4-BE49-F238E27FC236}">
                <a16:creationId xmlns:a16="http://schemas.microsoft.com/office/drawing/2014/main" id="{EAB64E6D-4FA2-3E69-1EB6-A2D21766E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2" t="17494" r="16959" b="17493"/>
          <a:stretch/>
        </p:blipFill>
        <p:spPr bwMode="auto">
          <a:xfrm>
            <a:off x="9286832" y="4168484"/>
            <a:ext cx="1315844" cy="128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61000-986D-ABDD-D186-22741CFAA72F}"/>
              </a:ext>
            </a:extLst>
          </p:cNvPr>
          <p:cNvSpPr txBox="1"/>
          <p:nvPr/>
        </p:nvSpPr>
        <p:spPr>
          <a:xfrm>
            <a:off x="9545445" y="545087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회사 </a:t>
            </a:r>
            <a:r>
              <a:rPr lang="en-US" altLang="ko-KR" dirty="0">
                <a:solidFill>
                  <a:srgbClr val="000000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2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pic>
        <p:nvPicPr>
          <p:cNvPr id="11268" name="Picture 4" descr="Client - Free people icons">
            <a:extLst>
              <a:ext uri="{FF2B5EF4-FFF2-40B4-BE49-F238E27FC236}">
                <a16:creationId xmlns:a16="http://schemas.microsoft.com/office/drawing/2014/main" id="{094EDDBA-24C7-F2B5-9553-B706E9902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25"/>
          <a:stretch/>
        </p:blipFill>
        <p:spPr bwMode="auto">
          <a:xfrm>
            <a:off x="1587189" y="2367386"/>
            <a:ext cx="1198202" cy="84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lient - Free people icons">
            <a:extLst>
              <a:ext uri="{FF2B5EF4-FFF2-40B4-BE49-F238E27FC236}">
                <a16:creationId xmlns:a16="http://schemas.microsoft.com/office/drawing/2014/main" id="{B9A3561C-1FC0-1AFF-B230-E9A2FDBFC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25"/>
          <a:stretch/>
        </p:blipFill>
        <p:spPr bwMode="auto">
          <a:xfrm>
            <a:off x="1587189" y="4389260"/>
            <a:ext cx="1198202" cy="84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DDD02-28DC-3064-5D9F-8B6F26554C0B}"/>
              </a:ext>
            </a:extLst>
          </p:cNvPr>
          <p:cNvSpPr txBox="1"/>
          <p:nvPr/>
        </p:nvSpPr>
        <p:spPr>
          <a:xfrm>
            <a:off x="1718052" y="324433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사용자</a:t>
            </a:r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1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34EA5-20F1-77B4-1261-FE7EF6B59A7A}"/>
              </a:ext>
            </a:extLst>
          </p:cNvPr>
          <p:cNvSpPr txBox="1"/>
          <p:nvPr/>
        </p:nvSpPr>
        <p:spPr>
          <a:xfrm>
            <a:off x="1718051" y="527038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사용자</a:t>
            </a:r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2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pic>
        <p:nvPicPr>
          <p:cNvPr id="11270" name="Picture 6" descr="Server Icon&quot; Images – Browse 658 Stock Photos, Vectors, and Video | Adobe  Stock">
            <a:extLst>
              <a:ext uri="{FF2B5EF4-FFF2-40B4-BE49-F238E27FC236}">
                <a16:creationId xmlns:a16="http://schemas.microsoft.com/office/drawing/2014/main" id="{E840CE3F-F92A-E1F3-B9DA-0F8218368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7" t="21952" r="23117" b="15000"/>
          <a:stretch/>
        </p:blipFill>
        <p:spPr bwMode="auto">
          <a:xfrm>
            <a:off x="5185310" y="3338738"/>
            <a:ext cx="1568605" cy="13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43C7B8-A28E-4620-2EF0-49A133441C2A}"/>
              </a:ext>
            </a:extLst>
          </p:cNvPr>
          <p:cNvCxnSpPr>
            <a:cxnSpLocks/>
            <a:stCxn id="11266" idx="1"/>
            <a:endCxn id="11270" idx="3"/>
          </p:cNvCxnSpPr>
          <p:nvPr/>
        </p:nvCxnSpPr>
        <p:spPr>
          <a:xfrm flipH="1">
            <a:off x="6753915" y="2787805"/>
            <a:ext cx="2535052" cy="1213489"/>
          </a:xfrm>
          <a:prstGeom prst="straightConnector1">
            <a:avLst/>
          </a:prstGeom>
          <a:ln w="19050">
            <a:solidFill>
              <a:srgbClr val="348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63C0B4-CE0C-52D8-938A-9186E778C224}"/>
              </a:ext>
            </a:extLst>
          </p:cNvPr>
          <p:cNvCxnSpPr>
            <a:cxnSpLocks/>
            <a:stCxn id="11270" idx="1"/>
            <a:endCxn id="11268" idx="3"/>
          </p:cNvCxnSpPr>
          <p:nvPr/>
        </p:nvCxnSpPr>
        <p:spPr>
          <a:xfrm flipH="1" flipV="1">
            <a:off x="2785391" y="2787805"/>
            <a:ext cx="2399919" cy="1213489"/>
          </a:xfrm>
          <a:prstGeom prst="straightConnector1">
            <a:avLst/>
          </a:prstGeom>
          <a:ln w="19050">
            <a:solidFill>
              <a:srgbClr val="348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B57BB9-5730-2FAB-BC5C-F55A012D390A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785391" y="4001294"/>
            <a:ext cx="2399919" cy="808385"/>
          </a:xfrm>
          <a:prstGeom prst="straightConnector1">
            <a:avLst/>
          </a:prstGeom>
          <a:ln w="19050">
            <a:solidFill>
              <a:srgbClr val="348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172B95-B77B-5529-1FA7-339E036AEB20}"/>
              </a:ext>
            </a:extLst>
          </p:cNvPr>
          <p:cNvCxnSpPr>
            <a:cxnSpLocks/>
            <a:stCxn id="5" idx="1"/>
            <a:endCxn id="11270" idx="3"/>
          </p:cNvCxnSpPr>
          <p:nvPr/>
        </p:nvCxnSpPr>
        <p:spPr>
          <a:xfrm flipH="1" flipV="1">
            <a:off x="6753915" y="4001294"/>
            <a:ext cx="2532917" cy="808385"/>
          </a:xfrm>
          <a:prstGeom prst="straightConnector1">
            <a:avLst/>
          </a:prstGeom>
          <a:ln w="19050">
            <a:solidFill>
              <a:srgbClr val="348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74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7C1DE-C2DA-F7D2-2826-2CCA3D6D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WebRTC</a:t>
            </a:r>
            <a:r>
              <a:rPr lang="ko-KR" altLang="en-US" dirty="0"/>
              <a:t>와 </a:t>
            </a:r>
            <a:r>
              <a:rPr lang="en-US" altLang="ko-KR" dirty="0"/>
              <a:t>SFU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F596E-CD0D-2025-231B-EC63F6AD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0382DBF7-518B-C2DD-91DA-FF464B35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92886"/>
            <a:ext cx="4798742" cy="261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ebRTC Architectures: Mesh, MCU, and SFU | by Tosh Velaga | Medium">
            <a:extLst>
              <a:ext uri="{FF2B5EF4-FFF2-40B4-BE49-F238E27FC236}">
                <a16:creationId xmlns:a16="http://schemas.microsoft.com/office/drawing/2014/main" id="{7F327E14-A729-85BA-1B1D-32B767406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7" b="1701"/>
          <a:stretch/>
        </p:blipFill>
        <p:spPr bwMode="auto">
          <a:xfrm>
            <a:off x="6111440" y="2552483"/>
            <a:ext cx="5242360" cy="275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99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D87F-C3C9-9C2C-948E-A962A7D6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RESTful API </a:t>
            </a:r>
            <a:r>
              <a:rPr lang="ko-KR" altLang="en-US" dirty="0"/>
              <a:t>리스트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6241-4B13-A270-1515-D754DF764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 </a:t>
            </a:r>
            <a:r>
              <a:rPr lang="en-US" dirty="0" err="1"/>
              <a:t>router.get</a:t>
            </a:r>
            <a:r>
              <a:rPr lang="en-US" dirty="0"/>
              <a:t>('/file', </a:t>
            </a:r>
            <a:r>
              <a:rPr lang="en-US" dirty="0" err="1"/>
              <a:t>fileHandler.list</a:t>
            </a:r>
            <a:r>
              <a:rPr lang="en-US" dirty="0"/>
              <a:t>)</a:t>
            </a:r>
          </a:p>
          <a:p>
            <a:r>
              <a:rPr lang="en-US" dirty="0"/>
              <a:t>  </a:t>
            </a:r>
            <a:r>
              <a:rPr lang="en-US" dirty="0" err="1"/>
              <a:t>router.get</a:t>
            </a:r>
            <a:r>
              <a:rPr lang="en-US" dirty="0"/>
              <a:t>('/file/download', </a:t>
            </a:r>
            <a:r>
              <a:rPr lang="en-US" dirty="0" err="1"/>
              <a:t>fileHandler.downloadByZip</a:t>
            </a:r>
            <a:r>
              <a:rPr lang="en-US" dirty="0"/>
              <a:t>)</a:t>
            </a:r>
          </a:p>
          <a:p>
            <a:r>
              <a:rPr lang="en-US" dirty="0"/>
              <a:t>  </a:t>
            </a:r>
            <a:r>
              <a:rPr lang="en-US" dirty="0" err="1"/>
              <a:t>router.get</a:t>
            </a:r>
            <a:r>
              <a:rPr lang="en-US" dirty="0"/>
              <a:t>('/file/download/:</a:t>
            </a:r>
            <a:r>
              <a:rPr lang="en-US" dirty="0" err="1"/>
              <a:t>uuid</a:t>
            </a:r>
            <a:r>
              <a:rPr lang="en-US" dirty="0"/>
              <a:t>', </a:t>
            </a:r>
            <a:r>
              <a:rPr lang="en-US" dirty="0" err="1"/>
              <a:t>fileHandler.download</a:t>
            </a:r>
            <a:r>
              <a:rPr lang="en-US" dirty="0"/>
              <a:t>)</a:t>
            </a:r>
          </a:p>
          <a:p>
            <a:r>
              <a:rPr lang="en-US" dirty="0"/>
              <a:t>  </a:t>
            </a:r>
            <a:r>
              <a:rPr lang="en-US" dirty="0" err="1"/>
              <a:t>router.get</a:t>
            </a:r>
            <a:r>
              <a:rPr lang="en-US" dirty="0"/>
              <a:t>('/file/:</a:t>
            </a:r>
            <a:r>
              <a:rPr lang="en-US" dirty="0" err="1"/>
              <a:t>uuid</a:t>
            </a:r>
            <a:r>
              <a:rPr lang="en-US" dirty="0"/>
              <a:t>', </a:t>
            </a:r>
            <a:r>
              <a:rPr lang="en-US" dirty="0" err="1"/>
              <a:t>fileHandler.retrieve</a:t>
            </a:r>
            <a:r>
              <a:rPr lang="en-US" dirty="0"/>
              <a:t>)</a:t>
            </a:r>
          </a:p>
          <a:p>
            <a:r>
              <a:rPr lang="en-US" dirty="0"/>
              <a:t>  </a:t>
            </a:r>
            <a:r>
              <a:rPr lang="en-US" dirty="0" err="1"/>
              <a:t>router.post</a:t>
            </a:r>
            <a:r>
              <a:rPr lang="en-US" dirty="0"/>
              <a:t>('/file', </a:t>
            </a:r>
            <a:r>
              <a:rPr lang="en-US" dirty="0" err="1"/>
              <a:t>fileHandler.create</a:t>
            </a:r>
            <a:r>
              <a:rPr lang="en-US" dirty="0"/>
              <a:t>)</a:t>
            </a:r>
          </a:p>
          <a:p>
            <a:r>
              <a:rPr lang="en-US" dirty="0"/>
              <a:t>  </a:t>
            </a:r>
            <a:r>
              <a:rPr lang="en-US" dirty="0" err="1"/>
              <a:t>router.delete</a:t>
            </a:r>
            <a:r>
              <a:rPr lang="en-US" dirty="0"/>
              <a:t>('/file/:</a:t>
            </a:r>
            <a:r>
              <a:rPr lang="en-US" dirty="0" err="1"/>
              <a:t>uuid</a:t>
            </a:r>
            <a:r>
              <a:rPr lang="en-US" dirty="0"/>
              <a:t>', </a:t>
            </a:r>
            <a:r>
              <a:rPr lang="en-US" dirty="0" err="1"/>
              <a:t>fileHandler.destroy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router.post</a:t>
            </a:r>
            <a:r>
              <a:rPr lang="en-US" dirty="0"/>
              <a:t>('/</a:t>
            </a:r>
            <a:r>
              <a:rPr lang="en-US" dirty="0" err="1"/>
              <a:t>userGroup</a:t>
            </a:r>
            <a:r>
              <a:rPr lang="en-US" dirty="0"/>
              <a:t>', create('</a:t>
            </a:r>
            <a:r>
              <a:rPr lang="en-US" dirty="0" err="1"/>
              <a:t>UserGroup</a:t>
            </a:r>
            <a:r>
              <a:rPr lang="en-US" dirty="0"/>
              <a:t>', '</a:t>
            </a:r>
            <a:r>
              <a:rPr lang="en-US" dirty="0" err="1"/>
              <a:t>userGroup</a:t>
            </a:r>
            <a:r>
              <a:rPr lang="en-US" dirty="0"/>
              <a:t>'))</a:t>
            </a:r>
          </a:p>
          <a:p>
            <a:r>
              <a:rPr lang="en-US" dirty="0"/>
              <a:t>  </a:t>
            </a:r>
            <a:r>
              <a:rPr lang="en-US" dirty="0" err="1"/>
              <a:t>router.delete</a:t>
            </a:r>
            <a:r>
              <a:rPr lang="en-US" dirty="0"/>
              <a:t>('/</a:t>
            </a:r>
            <a:r>
              <a:rPr lang="en-US" dirty="0" err="1"/>
              <a:t>userGroup</a:t>
            </a:r>
            <a:r>
              <a:rPr lang="en-US" dirty="0"/>
              <a:t>/:id', destroy('</a:t>
            </a:r>
            <a:r>
              <a:rPr lang="en-US" dirty="0" err="1"/>
              <a:t>UserGroup</a:t>
            </a:r>
            <a:r>
              <a:rPr lang="en-US" dirty="0"/>
              <a:t>'))</a:t>
            </a:r>
          </a:p>
          <a:p>
            <a:r>
              <a:rPr lang="en-US" dirty="0"/>
              <a:t>  </a:t>
            </a:r>
            <a:r>
              <a:rPr lang="en-US" dirty="0" err="1"/>
              <a:t>router.get</a:t>
            </a:r>
            <a:r>
              <a:rPr lang="en-US" dirty="0"/>
              <a:t>('/</a:t>
            </a:r>
            <a:r>
              <a:rPr lang="en-US" dirty="0" err="1"/>
              <a:t>userGroup</a:t>
            </a:r>
            <a:r>
              <a:rPr lang="en-US" dirty="0"/>
              <a:t>', list('</a:t>
            </a:r>
            <a:r>
              <a:rPr lang="en-US" dirty="0" err="1"/>
              <a:t>UserGroup</a:t>
            </a:r>
            <a:r>
              <a:rPr lang="en-US" dirty="0"/>
              <a:t>', '</a:t>
            </a:r>
            <a:r>
              <a:rPr lang="en-US" dirty="0" err="1"/>
              <a:t>userGroups</a:t>
            </a:r>
            <a:r>
              <a:rPr lang="en-US" dirty="0"/>
              <a:t>'))</a:t>
            </a:r>
          </a:p>
          <a:p>
            <a:r>
              <a:rPr lang="en-US" dirty="0"/>
              <a:t>  </a:t>
            </a:r>
            <a:r>
              <a:rPr lang="en-US" dirty="0" err="1"/>
              <a:t>router.get</a:t>
            </a:r>
            <a:r>
              <a:rPr lang="en-US" dirty="0"/>
              <a:t>('/</a:t>
            </a:r>
            <a:r>
              <a:rPr lang="en-US" dirty="0" err="1"/>
              <a:t>userGroup</a:t>
            </a:r>
            <a:r>
              <a:rPr lang="en-US" dirty="0"/>
              <a:t>/:id', retrieve('</a:t>
            </a:r>
            <a:r>
              <a:rPr lang="en-US" dirty="0" err="1"/>
              <a:t>UserGroup</a:t>
            </a:r>
            <a:r>
              <a:rPr lang="en-US" dirty="0"/>
              <a:t>', '</a:t>
            </a:r>
            <a:r>
              <a:rPr lang="en-US" dirty="0" err="1"/>
              <a:t>userGroup</a:t>
            </a:r>
            <a:r>
              <a:rPr lang="en-US" dirty="0"/>
              <a:t>'))</a:t>
            </a:r>
          </a:p>
          <a:p>
            <a:r>
              <a:rPr lang="en-US" dirty="0"/>
              <a:t>  </a:t>
            </a:r>
            <a:r>
              <a:rPr lang="en-US" dirty="0" err="1"/>
              <a:t>router.put</a:t>
            </a:r>
            <a:r>
              <a:rPr lang="en-US" dirty="0"/>
              <a:t>('/</a:t>
            </a:r>
            <a:r>
              <a:rPr lang="en-US" dirty="0" err="1"/>
              <a:t>userGroup</a:t>
            </a:r>
            <a:r>
              <a:rPr lang="en-US" dirty="0"/>
              <a:t>/:id', update('</a:t>
            </a:r>
            <a:r>
              <a:rPr lang="en-US" dirty="0" err="1"/>
              <a:t>UserGroup</a:t>
            </a:r>
            <a:r>
              <a:rPr lang="en-US" dirty="0"/>
              <a:t>', '</a:t>
            </a:r>
            <a:r>
              <a:rPr lang="en-US" dirty="0" err="1"/>
              <a:t>userGroup</a:t>
            </a:r>
            <a:r>
              <a:rPr lang="en-US" dirty="0"/>
              <a:t>'))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DED047-D408-E737-2B6F-7555E14E846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router.post('/user', accessLog(AccesssLogType.SIGNUP_TRY), userHandler.create)</a:t>
            </a:r>
          </a:p>
          <a:p>
            <a:r>
              <a:rPr lang="en-US"/>
              <a:t>  router.post('/user/find-password', userHandler.findPassword)</a:t>
            </a:r>
          </a:p>
          <a:p>
            <a:r>
              <a:rPr lang="en-US"/>
              <a:t>  router.post('/user/reset-password', userHandler.resetPassword)</a:t>
            </a:r>
          </a:p>
          <a:p>
            <a:r>
              <a:rPr lang="en-US"/>
              <a:t>  router.delete('/user/:id', userHandler.destroy)</a:t>
            </a:r>
          </a:p>
          <a:p>
            <a:r>
              <a:rPr lang="en-US"/>
              <a:t>  router.get('/user', userHandler.list)</a:t>
            </a:r>
          </a:p>
          <a:p>
            <a:r>
              <a:rPr lang="en-US"/>
              <a:t>  router.get('/user/email/:email', userHandler.retrieveByEmail)</a:t>
            </a:r>
          </a:p>
          <a:p>
            <a:r>
              <a:rPr lang="en-US"/>
              <a:t>  router.get('/user/auth-hash/:hash', userHandler.retrieveByAuthHash)</a:t>
            </a:r>
          </a:p>
          <a:p>
            <a:r>
              <a:rPr lang="en-US"/>
              <a:t>  router.get('/user/:id', userHandler.retrieve)</a:t>
            </a:r>
          </a:p>
          <a:p>
            <a:r>
              <a:rPr lang="en-US"/>
              <a:t>  router.put('/user/:id', requireLogin(), userHandler.update)</a:t>
            </a:r>
          </a:p>
          <a:p>
            <a:endParaRPr lang="en-US"/>
          </a:p>
          <a:p>
            <a:r>
              <a:rPr lang="en-US"/>
              <a:t>  router.get(‘/video’, competitionHandler.list)</a:t>
            </a:r>
          </a:p>
          <a:p>
            <a:r>
              <a:rPr lang="en-US"/>
              <a:t>  router.get('/video/count', competitionHandler.count)</a:t>
            </a:r>
          </a:p>
          <a:p>
            <a:r>
              <a:rPr lang="en-US"/>
              <a:t>  router.get('/video/stats', competitionHandler.stats)</a:t>
            </a:r>
          </a:p>
          <a:p>
            <a:r>
              <a:rPr lang="en-US"/>
              <a:t>  router.get('/video/:id', competitionHandler.retrieve)</a:t>
            </a:r>
          </a:p>
          <a:p>
            <a:r>
              <a:rPr lang="en-US"/>
              <a:t>  router.post('/video', requireLogin(), competitionHandler.create)</a:t>
            </a:r>
          </a:p>
          <a:p>
            <a:r>
              <a:rPr lang="en-US"/>
              <a:t>  router.put('/video/:id', requireLogin(), competitionHandler.update)</a:t>
            </a:r>
          </a:p>
          <a:p>
            <a:r>
              <a:rPr lang="en-US"/>
              <a:t>  router.delete('/video/:id', requireLogin(), competitionHandler.destroy)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29351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8865-56CF-4543-BB15-72384A6F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구현</a:t>
            </a:r>
            <a:r>
              <a:rPr lang="en-US" altLang="ko-KR" dirty="0"/>
              <a:t> </a:t>
            </a:r>
            <a:r>
              <a:rPr lang="ko-KR" altLang="en-US" dirty="0"/>
              <a:t>및 개선 사항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C0BE4-8E76-971D-91C3-C809CA915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86610-1754-D22C-6038-5E6E79723D5F}"/>
              </a:ext>
            </a:extLst>
          </p:cNvPr>
          <p:cNvSpPr/>
          <p:nvPr/>
        </p:nvSpPr>
        <p:spPr>
          <a:xfrm>
            <a:off x="659781" y="2898644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788F-5E4D-6A34-4AAB-76C70358EC50}"/>
              </a:ext>
            </a:extLst>
          </p:cNvPr>
          <p:cNvSpPr txBox="1"/>
          <p:nvPr/>
        </p:nvSpPr>
        <p:spPr>
          <a:xfrm>
            <a:off x="710531" y="3868588"/>
            <a:ext cx="22385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컨텐츠 추가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E33718-53F2-E3BD-58AA-9725D9EABA2E}"/>
              </a:ext>
            </a:extLst>
          </p:cNvPr>
          <p:cNvSpPr/>
          <p:nvPr/>
        </p:nvSpPr>
        <p:spPr>
          <a:xfrm>
            <a:off x="2787059" y="2898644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0003C-2FB2-AA29-D719-6017C30A08C8}"/>
              </a:ext>
            </a:extLst>
          </p:cNvPr>
          <p:cNvSpPr txBox="1"/>
          <p:nvPr/>
        </p:nvSpPr>
        <p:spPr>
          <a:xfrm>
            <a:off x="2837809" y="3868588"/>
            <a:ext cx="22385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리모컨 기능 활용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71B334-D135-47D5-C5FF-3188E95D6F67}"/>
              </a:ext>
            </a:extLst>
          </p:cNvPr>
          <p:cNvSpPr/>
          <p:nvPr/>
        </p:nvSpPr>
        <p:spPr>
          <a:xfrm>
            <a:off x="4914337" y="2898644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63F01-BB33-80F8-75EA-78AAE47548BE}"/>
              </a:ext>
            </a:extLst>
          </p:cNvPr>
          <p:cNvSpPr txBox="1"/>
          <p:nvPr/>
        </p:nvSpPr>
        <p:spPr>
          <a:xfrm>
            <a:off x="4965087" y="3868588"/>
            <a:ext cx="22385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안정적인 스트리밍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9B1D40-D484-D504-C39C-88B0E4468548}"/>
              </a:ext>
            </a:extLst>
          </p:cNvPr>
          <p:cNvSpPr/>
          <p:nvPr/>
        </p:nvSpPr>
        <p:spPr>
          <a:xfrm>
            <a:off x="7041615" y="2898644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DEFBB-312F-4F99-6E70-75D84D799C25}"/>
              </a:ext>
            </a:extLst>
          </p:cNvPr>
          <p:cNvSpPr txBox="1"/>
          <p:nvPr/>
        </p:nvSpPr>
        <p:spPr>
          <a:xfrm>
            <a:off x="7092365" y="3868588"/>
            <a:ext cx="22385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결제 연동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4FBE3A-DE2C-C348-6E5D-56D820B9B2E4}"/>
              </a:ext>
            </a:extLst>
          </p:cNvPr>
          <p:cNvSpPr/>
          <p:nvPr/>
        </p:nvSpPr>
        <p:spPr>
          <a:xfrm>
            <a:off x="9168893" y="2898644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ADDB13-D642-5277-BD1A-3FAA2BC1E43A}"/>
              </a:ext>
            </a:extLst>
          </p:cNvPr>
          <p:cNvSpPr txBox="1"/>
          <p:nvPr/>
        </p:nvSpPr>
        <p:spPr>
          <a:xfrm>
            <a:off x="9219643" y="3868588"/>
            <a:ext cx="22385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추천 시스템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0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38B2-8805-636D-3589-4CF55A40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E57A-3B9B-8F47-297D-7384E3292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4AB6BC-43B6-6F5E-1137-2940B9C40A2E}"/>
              </a:ext>
            </a:extLst>
          </p:cNvPr>
          <p:cNvSpPr/>
          <p:nvPr/>
        </p:nvSpPr>
        <p:spPr>
          <a:xfrm>
            <a:off x="659781" y="2898644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7F413-A843-C8F3-E559-0EFF048E9C94}"/>
              </a:ext>
            </a:extLst>
          </p:cNvPr>
          <p:cNvSpPr txBox="1"/>
          <p:nvPr/>
        </p:nvSpPr>
        <p:spPr>
          <a:xfrm>
            <a:off x="710531" y="3868588"/>
            <a:ext cx="22385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큰 화면 이용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D891AE-807B-8136-34D9-4183C1E63464}"/>
              </a:ext>
            </a:extLst>
          </p:cNvPr>
          <p:cNvSpPr/>
          <p:nvPr/>
        </p:nvSpPr>
        <p:spPr>
          <a:xfrm>
            <a:off x="2787059" y="2898644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1E028-E9AD-8F1B-9C28-2D7526B6E5D4}"/>
              </a:ext>
            </a:extLst>
          </p:cNvPr>
          <p:cNvSpPr txBox="1"/>
          <p:nvPr/>
        </p:nvSpPr>
        <p:spPr>
          <a:xfrm>
            <a:off x="2837809" y="3868588"/>
            <a:ext cx="22385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저사양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하드웨어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B1A13-2905-DF86-42A3-B64F4D16445D}"/>
              </a:ext>
            </a:extLst>
          </p:cNvPr>
          <p:cNvSpPr/>
          <p:nvPr/>
        </p:nvSpPr>
        <p:spPr>
          <a:xfrm>
            <a:off x="4914337" y="2898644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84209-BF67-46F6-BD40-5C54B62DC20E}"/>
              </a:ext>
            </a:extLst>
          </p:cNvPr>
          <p:cNvSpPr txBox="1"/>
          <p:nvPr/>
        </p:nvSpPr>
        <p:spPr>
          <a:xfrm>
            <a:off x="4965087" y="3868588"/>
            <a:ext cx="22385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안정적인 네트워크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2AC2A0-C17E-E81B-156F-1500575E1A93}"/>
              </a:ext>
            </a:extLst>
          </p:cNvPr>
          <p:cNvSpPr/>
          <p:nvPr/>
        </p:nvSpPr>
        <p:spPr>
          <a:xfrm>
            <a:off x="7041615" y="2898644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E77566-8281-F788-7CC3-61C8986B2E44}"/>
              </a:ext>
            </a:extLst>
          </p:cNvPr>
          <p:cNvSpPr txBox="1"/>
          <p:nvPr/>
        </p:nvSpPr>
        <p:spPr>
          <a:xfrm>
            <a:off x="7092365" y="3868588"/>
            <a:ext cx="22385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사용자 최적화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3630EF-749C-D56A-7F2A-244B35589D5E}"/>
              </a:ext>
            </a:extLst>
          </p:cNvPr>
          <p:cNvSpPr/>
          <p:nvPr/>
        </p:nvSpPr>
        <p:spPr>
          <a:xfrm>
            <a:off x="9168893" y="2898644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FA18B-A232-0941-F5C6-3BA035085A38}"/>
              </a:ext>
            </a:extLst>
          </p:cNvPr>
          <p:cNvSpPr txBox="1"/>
          <p:nvPr/>
        </p:nvSpPr>
        <p:spPr>
          <a:xfrm>
            <a:off x="9219643" y="3868588"/>
            <a:ext cx="22385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AI?</a:t>
            </a:r>
          </a:p>
        </p:txBody>
      </p:sp>
    </p:spTree>
    <p:extLst>
      <p:ext uri="{BB962C8B-B14F-4D97-AF65-F5344CB8AC3E}">
        <p14:creationId xmlns:p14="http://schemas.microsoft.com/office/powerpoint/2010/main" val="170747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4CA-D6FB-3DC2-767A-B0CCCEF71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4231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SeoulNamsan EB" panose="02020603020101020101" pitchFamily="18" charset="-127"/>
                <a:ea typeface="SeoulNamsan EB" panose="02020603020101020101" pitchFamily="18" charset="-127"/>
              </a:rPr>
              <a:t>Thank you!</a:t>
            </a:r>
            <a:endParaRPr lang="en-KR" b="1" dirty="0">
              <a:latin typeface="SeoulNamsan EB" panose="02020603020101020101" pitchFamily="18" charset="-127"/>
              <a:ea typeface="SeoulNamsan EB" panose="02020603020101020101" pitchFamily="18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B1FBC-8B4B-E4F8-1155-B5F986838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3906"/>
            <a:ext cx="9144000" cy="1655762"/>
          </a:xfrm>
        </p:spPr>
        <p:txBody>
          <a:bodyPr/>
          <a:lstStyle/>
          <a:p>
            <a:pPr algn="l"/>
            <a:endParaRPr lang="en-KR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58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37D9-53A8-F8EA-BFE4-77F24150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9531-08F6-322C-A34B-0D1469A47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D420F-4F06-622A-5442-8A0855BA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57" y="2328243"/>
            <a:ext cx="4479349" cy="3100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1C48B-024D-67E3-F2C5-49EA4580CCCD}"/>
              </a:ext>
            </a:extLst>
          </p:cNvPr>
          <p:cNvSpPr txBox="1"/>
          <p:nvPr/>
        </p:nvSpPr>
        <p:spPr>
          <a:xfrm>
            <a:off x="7889210" y="3139969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코드 난독화</a:t>
            </a:r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,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보안 모듈</a:t>
            </a:r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, </a:t>
            </a:r>
            <a:endParaRPr lang="ko-KR" altLang="en-US" dirty="0">
              <a:solidFill>
                <a:srgbClr val="000000"/>
              </a:solidFill>
              <a:effectLst/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서버 사이드 어택이 </a:t>
            </a:r>
          </a:p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불가피하여 </a:t>
            </a:r>
          </a:p>
          <a:p>
            <a:pPr algn="ctr"/>
            <a:r>
              <a:rPr lang="en-US" b="1" dirty="0">
                <a:solidFill>
                  <a:srgbClr val="000000"/>
                </a:solidFill>
                <a:effectLst/>
                <a:latin typeface="SeoulNamsan EB" panose="02020603020101020101" pitchFamily="18" charset="-127"/>
                <a:ea typeface="SeoulNamsan EB" panose="02020603020101020101" pitchFamily="18" charset="-127"/>
              </a:rPr>
              <a:t>Scale Down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9E15619-DC6E-CCAB-C860-C0CA3AFE3782}"/>
              </a:ext>
            </a:extLst>
          </p:cNvPr>
          <p:cNvSpPr/>
          <p:nvPr/>
        </p:nvSpPr>
        <p:spPr>
          <a:xfrm>
            <a:off x="6864941" y="3599852"/>
            <a:ext cx="691376" cy="557561"/>
          </a:xfrm>
          <a:prstGeom prst="rightArrow">
            <a:avLst/>
          </a:prstGeom>
          <a:solidFill>
            <a:srgbClr val="3483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D7D37-986D-894A-4326-AFD40D7BCA1E}"/>
              </a:ext>
            </a:extLst>
          </p:cNvPr>
          <p:cNvSpPr txBox="1"/>
          <p:nvPr/>
        </p:nvSpPr>
        <p:spPr>
          <a:xfrm>
            <a:off x="1407440" y="5429023"/>
            <a:ext cx="5370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연구적 목적으로 모 영화 공유 사이트의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m3u8</a:t>
            </a:r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로직을 분석하여</a:t>
            </a:r>
            <a:r>
              <a:rPr lang="en-US" altLang="ko-KR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이를 </a:t>
            </a:r>
            <a:r>
              <a:rPr 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WebOS</a:t>
            </a:r>
            <a:r>
              <a:rPr lang="ko-KR" altLang="en-US" dirty="0">
                <a:solidFill>
                  <a:srgbClr val="000000"/>
                </a:solidFill>
                <a:effectLst/>
                <a:latin typeface="SeoulNamsan M" panose="02020603020101020101" pitchFamily="18" charset="-127"/>
                <a:ea typeface="SeoulNamsan M" panose="02020603020101020101" pitchFamily="18" charset="-127"/>
              </a:rPr>
              <a:t>에서 플레이해보자</a:t>
            </a:r>
          </a:p>
        </p:txBody>
      </p:sp>
    </p:spTree>
    <p:extLst>
      <p:ext uri="{BB962C8B-B14F-4D97-AF65-F5344CB8AC3E}">
        <p14:creationId xmlns:p14="http://schemas.microsoft.com/office/powerpoint/2010/main" val="413907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795C-DBE6-923A-94B3-16EEE564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KR" dirty="0"/>
              <a:t>3u8 </a:t>
            </a:r>
            <a:r>
              <a:rPr lang="ko-KR" altLang="en-US" dirty="0" err="1"/>
              <a:t>크롤링</a:t>
            </a:r>
            <a:r>
              <a:rPr lang="en-US" altLang="ko-KR" dirty="0"/>
              <a:t>?</a:t>
            </a:r>
            <a:endParaRPr lang="en-KR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3D29C0-130E-F260-622D-EA581EE32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825625"/>
            <a:ext cx="5482896" cy="4693692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D045A5E-7A5A-B90B-B3BF-0122C202F2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931" y="1825625"/>
            <a:ext cx="5411069" cy="46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4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93BD-B622-BB88-9CD2-DEC99A5C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36377" cy="1325563"/>
          </a:xfrm>
        </p:spPr>
        <p:txBody>
          <a:bodyPr/>
          <a:lstStyle/>
          <a:p>
            <a:r>
              <a:rPr lang="en-KR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LiveTVCommerce</a:t>
            </a:r>
          </a:p>
        </p:txBody>
      </p:sp>
      <p:pic>
        <p:nvPicPr>
          <p:cNvPr id="2050" name="Picture 2" descr="Leveraging the power of commerce data with addressable TV">
            <a:extLst>
              <a:ext uri="{FF2B5EF4-FFF2-40B4-BE49-F238E27FC236}">
                <a16:creationId xmlns:a16="http://schemas.microsoft.com/office/drawing/2014/main" id="{9A537A23-A896-C922-1605-2683A9487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r="33766"/>
          <a:stretch/>
        </p:blipFill>
        <p:spPr bwMode="auto">
          <a:xfrm>
            <a:off x="7857506" y="0"/>
            <a:ext cx="43344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DEE7C46-D403-FAA9-1CFF-6C177FA00AD4}"/>
              </a:ext>
            </a:extLst>
          </p:cNvPr>
          <p:cNvSpPr/>
          <p:nvPr/>
        </p:nvSpPr>
        <p:spPr>
          <a:xfrm>
            <a:off x="579070" y="2802575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233173-67DE-48D5-BF7C-C1CE33841CFB}"/>
              </a:ext>
            </a:extLst>
          </p:cNvPr>
          <p:cNvSpPr/>
          <p:nvPr/>
        </p:nvSpPr>
        <p:spPr>
          <a:xfrm>
            <a:off x="2667148" y="2802575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3EAB68-1B75-A95D-AF54-637B399CBEE0}"/>
              </a:ext>
            </a:extLst>
          </p:cNvPr>
          <p:cNvSpPr/>
          <p:nvPr/>
        </p:nvSpPr>
        <p:spPr>
          <a:xfrm>
            <a:off x="4755226" y="2802575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F3621-4ADD-EB5E-DE39-C5408DD9FBE8}"/>
              </a:ext>
            </a:extLst>
          </p:cNvPr>
          <p:cNvSpPr txBox="1"/>
          <p:nvPr/>
        </p:nvSpPr>
        <p:spPr>
          <a:xfrm>
            <a:off x="629820" y="3464743"/>
            <a:ext cx="22385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348324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대화면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을 이용한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348324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몰입도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있는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온라인 쇼핑</a:t>
            </a:r>
            <a:endParaRPr lang="en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50178-ABF2-DA32-3B9A-9358111DC3B1}"/>
              </a:ext>
            </a:extLst>
          </p:cNvPr>
          <p:cNvSpPr txBox="1"/>
          <p:nvPr/>
        </p:nvSpPr>
        <p:spPr>
          <a:xfrm>
            <a:off x="2717898" y="3618631"/>
            <a:ext cx="22385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348324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스트리밍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기반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348324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시의성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있는 영상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9F9C9-3A65-959A-321F-15F7EA136152}"/>
              </a:ext>
            </a:extLst>
          </p:cNvPr>
          <p:cNvSpPr txBox="1"/>
          <p:nvPr/>
        </p:nvSpPr>
        <p:spPr>
          <a:xfrm>
            <a:off x="4805976" y="3618631"/>
            <a:ext cx="22385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348324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댓글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및 </a:t>
            </a:r>
            <a:r>
              <a:rPr lang="ko-KR" altLang="en-US" sz="2000" b="1" dirty="0">
                <a:solidFill>
                  <a:srgbClr val="348324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좋아요</a:t>
            </a:r>
            <a:endParaRPr lang="en-US" altLang="ko-KR" sz="2000" b="1" dirty="0">
              <a:solidFill>
                <a:srgbClr val="348324"/>
              </a:solidFill>
              <a:latin typeface="SeoulNamsan EB" panose="02020603020101020101" pitchFamily="18" charset="-127"/>
              <a:ea typeface="SeoulNamsan EB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348324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실시간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노출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84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8084C-6917-0BE4-018E-9DDA8EEE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</a:t>
            </a:r>
            <a:r>
              <a:rPr lang="en-US" altLang="ko-KR" dirty="0"/>
              <a:t>:</a:t>
            </a:r>
            <a:r>
              <a:rPr lang="ko-KR" altLang="en-US" dirty="0"/>
              <a:t> 행복회로에서 실제까지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4D9E-F928-EEEA-222C-53DF92B67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687AB4-B556-8A89-79FE-E314967CF840}"/>
              </a:ext>
            </a:extLst>
          </p:cNvPr>
          <p:cNvSpPr/>
          <p:nvPr/>
        </p:nvSpPr>
        <p:spPr>
          <a:xfrm>
            <a:off x="838200" y="1825625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D92A8-D680-4524-8623-118F395A2EDF}"/>
              </a:ext>
            </a:extLst>
          </p:cNvPr>
          <p:cNvSpPr txBox="1"/>
          <p:nvPr/>
        </p:nvSpPr>
        <p:spPr>
          <a:xfrm>
            <a:off x="888950" y="2641681"/>
            <a:ext cx="22385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스마트폰 연동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카메라 스트리밍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59A260-AB43-E13D-E547-55AC25D2B72B}"/>
              </a:ext>
            </a:extLst>
          </p:cNvPr>
          <p:cNvSpPr/>
          <p:nvPr/>
        </p:nvSpPr>
        <p:spPr>
          <a:xfrm>
            <a:off x="838200" y="3836963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0883D-5346-6D1A-904C-2E1DA7D5C2EA}"/>
              </a:ext>
            </a:extLst>
          </p:cNvPr>
          <p:cNvSpPr txBox="1"/>
          <p:nvPr/>
        </p:nvSpPr>
        <p:spPr>
          <a:xfrm>
            <a:off x="888950" y="4653019"/>
            <a:ext cx="22385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3D </a:t>
            </a:r>
            <a:r>
              <a:rPr lang="en-US" altLang="ko-KR" sz="2000" dirty="0" err="1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pointcloud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processing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04F1-C00B-4D78-74B3-BC711FB36E63}"/>
              </a:ext>
            </a:extLst>
          </p:cNvPr>
          <p:cNvSpPr/>
          <p:nvPr/>
        </p:nvSpPr>
        <p:spPr>
          <a:xfrm>
            <a:off x="2875156" y="1825625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53EFA-CDF0-9582-EB5F-98A5DE8E9FFC}"/>
              </a:ext>
            </a:extLst>
          </p:cNvPr>
          <p:cNvSpPr txBox="1"/>
          <p:nvPr/>
        </p:nvSpPr>
        <p:spPr>
          <a:xfrm>
            <a:off x="2925906" y="2641681"/>
            <a:ext cx="22385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Gstreamer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이용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미디어 파이프라인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9109FE-813E-88F1-6071-57A3E1833BBD}"/>
              </a:ext>
            </a:extLst>
          </p:cNvPr>
          <p:cNvSpPr/>
          <p:nvPr/>
        </p:nvSpPr>
        <p:spPr>
          <a:xfrm>
            <a:off x="2875156" y="3836963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63A1E-A421-7C1E-7955-70963780D8D4}"/>
              </a:ext>
            </a:extLst>
          </p:cNvPr>
          <p:cNvSpPr txBox="1"/>
          <p:nvPr/>
        </p:nvSpPr>
        <p:spPr>
          <a:xfrm>
            <a:off x="2925906" y="4653019"/>
            <a:ext cx="22385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GPU 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이용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추천시스템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0CACEB-73DE-11F4-B6FB-E762AE005EC0}"/>
              </a:ext>
            </a:extLst>
          </p:cNvPr>
          <p:cNvSpPr/>
          <p:nvPr/>
        </p:nvSpPr>
        <p:spPr>
          <a:xfrm>
            <a:off x="9039175" y="2814366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4379B-CCBA-2505-D53F-1F26C2DFC527}"/>
              </a:ext>
            </a:extLst>
          </p:cNvPr>
          <p:cNvSpPr txBox="1"/>
          <p:nvPr/>
        </p:nvSpPr>
        <p:spPr>
          <a:xfrm>
            <a:off x="9089925" y="3630422"/>
            <a:ext cx="22385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사용자 로그인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및 개별 컨텐츠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B891EB-9D7B-C3E7-544C-921A73CFF24B}"/>
              </a:ext>
            </a:extLst>
          </p:cNvPr>
          <p:cNvSpPr/>
          <p:nvPr/>
        </p:nvSpPr>
        <p:spPr>
          <a:xfrm>
            <a:off x="7002219" y="2820586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9E438-4797-C017-B6BD-BCB356E1C492}"/>
              </a:ext>
            </a:extLst>
          </p:cNvPr>
          <p:cNvSpPr txBox="1"/>
          <p:nvPr/>
        </p:nvSpPr>
        <p:spPr>
          <a:xfrm>
            <a:off x="7052969" y="3636642"/>
            <a:ext cx="22385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끊김 없는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라이브 스트리밍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4DF5CB2-1117-7071-7E2E-641A2BCAA53D}"/>
              </a:ext>
            </a:extLst>
          </p:cNvPr>
          <p:cNvSpPr/>
          <p:nvPr/>
        </p:nvSpPr>
        <p:spPr>
          <a:xfrm>
            <a:off x="5847474" y="3755967"/>
            <a:ext cx="522426" cy="490654"/>
          </a:xfrm>
          <a:prstGeom prst="rightArrow">
            <a:avLst/>
          </a:prstGeom>
          <a:solidFill>
            <a:srgbClr val="3483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982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ED12-8942-0B41-D594-D93160B1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UI</a:t>
            </a:r>
            <a:r>
              <a:rPr lang="ko-KR" altLang="en-US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설계</a:t>
            </a:r>
            <a:endParaRPr lang="en-KR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C91FCF-F428-50BF-81A1-FF45E1922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3060" y="1465731"/>
            <a:ext cx="9345879" cy="5027144"/>
          </a:xfrm>
        </p:spPr>
      </p:pic>
    </p:spTree>
    <p:extLst>
      <p:ext uri="{BB962C8B-B14F-4D97-AF65-F5344CB8AC3E}">
        <p14:creationId xmlns:p14="http://schemas.microsoft.com/office/powerpoint/2010/main" val="390353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EFC8-E6CF-1DF2-BD5A-9A1D598E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</a:t>
            </a:r>
            <a:r>
              <a:rPr lang="ko-KR" altLang="en-US" dirty="0"/>
              <a:t>개발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B2A92-EB78-F977-D430-61215C9CC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F8C94-048F-D9CF-FC4A-017152DA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04" y="1825625"/>
            <a:ext cx="562359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C74C2-1439-0E72-9F64-E730F7D1D7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328151"/>
            <a:ext cx="5039113" cy="33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3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6079-33D0-DE31-E516-A541691E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CB4B-777C-52A0-F93D-D1F22EB7D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80820C-8343-BD6A-9C0B-ED9A95471EDF}"/>
              </a:ext>
            </a:extLst>
          </p:cNvPr>
          <p:cNvSpPr/>
          <p:nvPr/>
        </p:nvSpPr>
        <p:spPr>
          <a:xfrm>
            <a:off x="4926000" y="2004041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68FDA-F172-4817-CF6B-791AEE005909}"/>
              </a:ext>
            </a:extLst>
          </p:cNvPr>
          <p:cNvSpPr txBox="1"/>
          <p:nvPr/>
        </p:nvSpPr>
        <p:spPr>
          <a:xfrm>
            <a:off x="4976750" y="2358433"/>
            <a:ext cx="2238500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348324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최건</a:t>
            </a:r>
            <a:endParaRPr lang="en-US" altLang="ko-KR" sz="2000" b="1" dirty="0">
              <a:solidFill>
                <a:srgbClr val="348324"/>
              </a:solidFill>
              <a:latin typeface="SeoulNamsan EB" panose="02020603020101020101" pitchFamily="18" charset="-127"/>
              <a:ea typeface="SeoulNamsan EB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프론트엔드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개발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스트리밍 클라이언트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56CAEE-9562-B93E-94AD-759C354C1831}"/>
              </a:ext>
            </a:extLst>
          </p:cNvPr>
          <p:cNvSpPr/>
          <p:nvPr/>
        </p:nvSpPr>
        <p:spPr>
          <a:xfrm>
            <a:off x="3589778" y="3603762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1DF21-1A50-7620-7C18-70635837E9C6}"/>
              </a:ext>
            </a:extLst>
          </p:cNvPr>
          <p:cNvSpPr txBox="1"/>
          <p:nvPr/>
        </p:nvSpPr>
        <p:spPr>
          <a:xfrm>
            <a:off x="3640528" y="4112042"/>
            <a:ext cx="22385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348324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김동민</a:t>
            </a:r>
            <a:endParaRPr lang="en-US" altLang="ko-KR" sz="2000" b="1" dirty="0">
              <a:solidFill>
                <a:srgbClr val="348324"/>
              </a:solidFill>
              <a:latin typeface="SeoulNamsan EB" panose="02020603020101020101" pitchFamily="18" charset="-127"/>
              <a:ea typeface="SeoulNamsan EB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백엔드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개발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스트리밍 서버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A089DD-99E6-9851-7285-4F3D4B435F2F}"/>
              </a:ext>
            </a:extLst>
          </p:cNvPr>
          <p:cNvSpPr/>
          <p:nvPr/>
        </p:nvSpPr>
        <p:spPr>
          <a:xfrm>
            <a:off x="6211472" y="3603762"/>
            <a:ext cx="2340000" cy="2340000"/>
          </a:xfrm>
          <a:prstGeom prst="ellipse">
            <a:avLst/>
          </a:prstGeom>
          <a:noFill/>
          <a:ln w="19050">
            <a:solidFill>
              <a:srgbClr val="3483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A03C0-758D-38AE-D3C6-7E653B74650B}"/>
              </a:ext>
            </a:extLst>
          </p:cNvPr>
          <p:cNvSpPr txBox="1"/>
          <p:nvPr/>
        </p:nvSpPr>
        <p:spPr>
          <a:xfrm>
            <a:off x="6262222" y="4265930"/>
            <a:ext cx="22385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348324"/>
                </a:solidFill>
                <a:latin typeface="SeoulNamsan EB" panose="02020603020101020101" pitchFamily="18" charset="-127"/>
                <a:ea typeface="SeoulNamsan EB" panose="02020603020101020101" pitchFamily="18" charset="-127"/>
              </a:rPr>
              <a:t>유수민</a:t>
            </a:r>
            <a:endParaRPr lang="en-US" altLang="ko-KR" sz="2000" b="1" dirty="0">
              <a:solidFill>
                <a:srgbClr val="348324"/>
              </a:solidFill>
              <a:latin typeface="SeoulNamsan EB" panose="02020603020101020101" pitchFamily="18" charset="-127"/>
              <a:ea typeface="SeoulNamsan EB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프론트엔드</a:t>
            </a:r>
            <a:r>
              <a:rPr lang="ko-KR" altLang="en-US" sz="2000" dirty="0">
                <a:solidFill>
                  <a:srgbClr val="348324"/>
                </a:solidFill>
                <a:latin typeface="SeoulNamsan M" panose="02020603020101020101" pitchFamily="18" charset="-127"/>
                <a:ea typeface="SeoulNamsan M" panose="02020603020101020101" pitchFamily="18" charset="-127"/>
              </a:rPr>
              <a:t> 개발</a:t>
            </a:r>
            <a:endParaRPr lang="en-US" altLang="ko-KR" sz="2000" dirty="0">
              <a:solidFill>
                <a:srgbClr val="348324"/>
              </a:solidFill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95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569</Words>
  <Application>Microsoft Macintosh PowerPoint</Application>
  <PresentationFormat>Widescreen</PresentationFormat>
  <Paragraphs>112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SeoulNamsan B</vt:lpstr>
      <vt:lpstr>SEOULNAMSAN EB</vt:lpstr>
      <vt:lpstr>SEOULNAMSAN EB</vt:lpstr>
      <vt:lpstr>SeoulNamsan M</vt:lpstr>
      <vt:lpstr>SeoulNamsan M</vt:lpstr>
      <vt:lpstr>Arial</vt:lpstr>
      <vt:lpstr>Calibri</vt:lpstr>
      <vt:lpstr>Calibri Light</vt:lpstr>
      <vt:lpstr>Office Theme</vt:lpstr>
      <vt:lpstr> CSE4103-01 LiveTVCommerce</vt:lpstr>
      <vt:lpstr>동기</vt:lpstr>
      <vt:lpstr>목표</vt:lpstr>
      <vt:lpstr>m3u8 크롤링?</vt:lpstr>
      <vt:lpstr>LiveTVCommerce</vt:lpstr>
      <vt:lpstr>계획: 행복회로에서 실제까지</vt:lpstr>
      <vt:lpstr>UI 설계</vt:lpstr>
      <vt:lpstr>TDD 개발</vt:lpstr>
      <vt:lpstr>역할 분담</vt:lpstr>
      <vt:lpstr>백엔드 아키텍처</vt:lpstr>
      <vt:lpstr>프론트엔드 아키텍처</vt:lpstr>
      <vt:lpstr>프론트엔드 기반 최적화</vt:lpstr>
      <vt:lpstr>UI 구성</vt:lpstr>
      <vt:lpstr>스트리밍과 m3u8</vt:lpstr>
      <vt:lpstr>Adaptive streaming 관련 고려사항</vt:lpstr>
      <vt:lpstr>최소 비용: 다양한 스트리머 이용</vt:lpstr>
      <vt:lpstr>WebRTC와 SFU</vt:lpstr>
      <vt:lpstr>RESTful API 리스트</vt:lpstr>
      <vt:lpstr>추가 구현 및 개선 사항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CSE4103-01 LiveTVCommerce</dc:title>
  <dc:creator>김동민</dc:creator>
  <cp:lastModifiedBy>김동민</cp:lastModifiedBy>
  <cp:revision>13</cp:revision>
  <dcterms:created xsi:type="dcterms:W3CDTF">2023-12-12T04:43:56Z</dcterms:created>
  <dcterms:modified xsi:type="dcterms:W3CDTF">2023-12-12T07:35:43Z</dcterms:modified>
</cp:coreProperties>
</file>